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1812" r:id="rId53"/>
    <p:sldId id="2083" r:id="rId54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สหกรณ์การเกษตรเขาย้อย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 มีนาคม  2570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ห้องประชุมสหกรณ์การเกษตรเขาย้อย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2570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5 ปี   ประกาศ ณ วันที่  12 ตุลาคม   2564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31มี.ค.69ของสหกรณ์การเกษตรเขาย้อย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151,273,457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43,431,608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104,578,248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2,443,258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2,857,626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สินค้าคงเหลือ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&gt;        14,886,653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185,820,516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32,988,060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29,369,800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300,374,208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31มี.ค.69ของสหกรณ์การเกษตรเขาย้อย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60,720,340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35,193,173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71,068,869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182,805,815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549,036,276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สหกรณ์การเกษตรเขาย้อย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สำหรับปีบัญชีสิ้นสุดวันที่ 31 มีนาคม  2568/2569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2568     กำไรสุทธิ                 &gt;  17,196,267</a:t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2569     กำไรสุทธิ                 &gt;   15,130,064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35,193,173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การดูงบและการวิเคราะห์งบการเงินปีบัญชีล่าสุด31มี.ค.69ของสหกรณ์การเกษตรเขาย้อย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รวมขาย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 14,094,235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หักต้นทุนขาย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&gt;      102,847,059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รายได้เฉพาะธุรกิจ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&gt;                371,605</a:t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การดูงบและการวิเคราะห์งบการเงินปีบัญชีล่าสุด31มี.ค.69ของสหกรณ์การเกษตรเขาย้อย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ค่าใช้จ่ายเฉพาะธุรกิจ      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    2,928,890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การดูงบและการวิเคราะห์งบการเงินปีบัญชีล่าสุด31มี.ค.69ของสหกรณ์การเกษตรเขาย้อย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1,767,930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2569 &gt; 9,700,526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หุ้นบริษัทบางจากฯ จำกัด (มหาชน) - มูลค่ายุติธรรม   &gt;   86,350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หุ้นบริษัทบางจากฯ จำกัด (มหาชน) - ราคาทุน   &gt;   2,200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บวก ค่าเผื่อการปรับมูลค่าเงินลงทุน   &gt;   84,150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86,350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หุ้นชุมนุมสหกรณ์จังหวัดเพชรบุรี จำกัด   &gt;   25,600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ค่าเผื่อการปรับมูลค่าหุ้นสหกรณ์   &gt;   25,600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หุ้นชุมนุมสหกรณ์จังหวัดเพชรบุรี จำกัด - มูลค่าหลังหัก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หุ้นบริษัทสหประกันชีวิต จำกัด   &gt;   200,000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หุ้นธนาคารเพื่อการเกษตรและสหกรณ์การเกษตร   &gt;   60,000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260,000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รวมเงินลงทุนระยะยาว   &gt;   346,350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เงินให้กู้แก่สหกรณ์อื่น - ระยะสั้น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เงินให้กู้แก่สหกรณ์อื่น - ระยะยาว   &gt;   200,000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ลูกหนี้เงินกู้ฉุกเฉิน - ระยะสั้น   &gt;   4,563,244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ลูกหนี้เงินกู้ฉุกเฉิน - ระยะยาว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- ระยะสั้น   &gt;   64,302,487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ลูกหนี้เงินกู้ระยะสั้น - ระยะยาว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- ระยะสั้น   &gt;   23,862,109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- ระยะยาว   &gt;   25,477,618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- ระยะสั้น   &gt;   15,541,248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- ระยะยาว   &gt;   82,414,516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ลูกหนี้เงินกู้พิเศษขั้นสูง - ระยะสั้น   &gt;   5,873,774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ลูกหนี้เงินกู้พิเศษขั้นสูง - ระยะยาว   &gt;   71,143,598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ลูกหนี้เงินกู้แก้ไขหนี้ค้าง - ระยะสั้น   &gt;   387,393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ลูกหนี้เงินกู้แก้ไขหนี้ค้าง - ระยะยาว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ลูกหนี้เงินกู้เจ้าหน้าที่และลูกจ้าง - ระยะสั้น   &gt;   1,291,013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ลูกหนี้เงินกู้เจ้าหน้าที่และลูกจ้าง - ระยะยาว   &gt;   6,584,784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ลูกหนี้เงินกู้ทุนส่งเสริมกิจกรรมกลุ่มสตรี - ระยะสั้น   &gt;   229,600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ลูกหนี้เงินกู้ทุนส่งเสริมกิจกรรมกลุ่มสตรี - ระยะยาว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ระยะสั้น   &gt;   116,050,868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2200" b="1" dirty="0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ระยะยาว   &gt;   185,820,516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11,472,620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เงินให้กู้ยืม - สุทธิ   &gt;   104,578,248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(ระยะสั้น)   &gt;   791,982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ลูกหนี้อื่น (ระยะสั้น)   &gt;   184,766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ลูกหนี้อื่น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รวมลูกหนี้อื่นอันมีมูลหนี้เกิดจากเงินให้กู้ (ระยะสั้น)   &gt;   976,748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รวมลูกหนี้อื่นอันมีมูลหนี้เกิดจากเงินให้กู้ (ระยะยาว)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(ระยะสั้น)   &gt;   976,748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รวมลูกหนี้อื่นอันมีมูลหนี้เกิดจากเงินให้กู้ - สุทธิ (ระยะสั้น)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รวมลูกหนี้อื่นอันมีมูลหนี้เกิดจากเงินให้กู้ - สุทธิ (ระยะยาว)   &gt;   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(ระยะสั้น)   &gt;   104,578,248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รวมเงินให้กู้ยืม - สุทธิ (ระยะยาว)   &gt;   185,820,516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ค่าเผื่อหนี้สงสัยจะสูญรวม ณ วันที่ 31 มีนาคม 2569   &gt;   11,472,620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ค่าเผื่อหนี้สงสัยจะสูญลูกหนี้เงินกู้ระยะสั้น   &gt;   1,370,854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ลูกหนี้เงินกู้แก้ไขหนี้ค้าง   &gt;   387,393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ลูกหนี้เงินกู้ระยะปานกลาง   &gt;   6,005,743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ลูกหนี้เงินกู้ระยะยาว   &gt;   3,708,630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ลูกหนี้ตามคำพิพากษา   &gt;   791,982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ลูกหนี้อื่น   &gt;   184,766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ลูกหนี้การค้า   &gt;   3,072,094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ลูกหนี้เงินฝากสหกรณ์อื่นตามคำพิพากษา   &gt;   7,580,000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รวมลูกหนี้   &gt;   10,652,094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8,208,837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ลูกหนี้ - สุทธิ   &gt;   2,443,258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ค่าเผื่อหนี้สงสัยจะสูญลูกหนี้การค้าโรงสี   &gt;   628,837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ค่าเผื่อหนี้สงสัยจะสูญลูกหนี้เงินฝากสหกรณ์อื่นตามคำพิพากษา   &gt;   7,580,000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ดอกเบี้ยเงินให้กู้ค้างรับ   &gt;   8,269,603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 wrap="square">
            <a:normAutofit/>
          </a:bodyPr>
          <a:lstStyle/>
          <a:p>
            <a:pPr marL="0" indent="0" defTabSz="911225" eaLnBrk="1" hangingPunct="1">
              <a:buFontTx/>
              <a:buNone/>
            </a:pPr>
            <a:r>
              <a:rPr lang="th-TH" altLang="th-TH" sz="2200" b="1">
                <a:solidFill>
                  <a:srgbClr val="FFFF00"/>
                </a:solidFill>
              </a:rPr>
              <a:t>หมายเหตุประกอบงบการเงิน — ลูกหนี้และค่าเผื่อหนี้สงสัยจะสูญ (ต่อ)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ดอกเบี้ยตามคำพิพากษาค้างรับ   &gt;   66,638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รวมดอกเบี้ยเงินให้กู้ค้างรับ   &gt;   8,336,241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5,478,615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ดอกเบี้ยเงินให้กู้ค้างรับ - สุทธิ   &gt;   2,857,626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ค่าเผื่อหนี้สงสัยจะสูญดอกเบี้ยเงินกู้ค้างรับ   &gt;   5,411,977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ดอกเบี้ยเงินให้กู้ตามคำพิพากษาค้างรับ   &gt;   66,638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ดอกเบี้ยเงินฝากสหกรณ์อื่นตามคำพิพากษาค้างรับ   &gt;   4,031,006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4,031,006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ค่าปรับเงินกู้ค้างรับ   &gt;   932,933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932,933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ค่าปรับตามคำพิพากษาค้างรับ   &gt;   21,027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21,027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ค่าเช่าที่ดินค้างรับ   &gt;   17,600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ค่าเผื่อหนี้สงสัยจะสูญ   &gt;   17,600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วัสดุคงเหลือ   &gt;   494,800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ดอกเบี้ยเงินฝากธสหกรณ์อื่นค้างรับ   &gt;   190,476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ดอกเบี้ยเงินฝากธนาคารค้างรับ   &gt;   3,241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เงินรอเรียกคืน   &gt;   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ค่าเบี้ยประกันภัยจ่ายล่วงหน้า   &gt;   68,113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เงินยืมทดรองจ่ายกองทุนซื้อสินค้าปลอดดอกเบี้ย   &gt;   1,593,435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2,350,064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ที่ดิน   &gt;   4,324,152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อาคารและสิ่งปลูกสร้าง   &gt;   37,811,061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เครื่องจักรและอุปกรณ์โรงสี   &gt;   13,333,661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ยานพาหนะ   &gt;   11,641,820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ปั๊มน้ำมันและอุปกรณ์   &gt;   8,198,003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ครุภัณฑ์   &gt;   6,225,129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รวม   &gt;   81,533,826</a:t>
            </a:r>
          </a:p>
          <a:p>
            <a:r>
              <a:rPr sz="1300">
                <a:solidFill>
                  <a:srgbClr val="FFFFFF"/>
                </a:solidFill>
                <a:latin typeface="TH SarabunPSK"/>
              </a:rPr>
              <a:t>หัก ค่าเสื่อมราคาสะสม   &gt;   48,545,766</a:t>
            </a:r>
          </a:p>
          <a:p>
            <a:r>
              <a:rPr sz="1300" b="1">
                <a:solidFill>
                  <a:srgbClr val="FFC000"/>
                </a:solidFill>
                <a:latin typeface="TH SarabunPSK"/>
              </a:rPr>
              <a:t>ที่ดิน อาคารและอุปกรณ์ - สุทธิ   &gt;   32,988,060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2569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11,472,620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976,748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8,208,837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5,478,615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( 932,933 )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ดอกเบี้ยตามคำพิพากษา &gt; 66,638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25,270,525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ธุรกิจสินเชื่อ &gt; กำไรมากกว่า 20.0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ธุรกิจจัดหาฯ &gt; กำไรมากกว่า 0.1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ธุรกิจรวบรวม &gt; กำไรมากกว่า 2.9 ล้าน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15,130,064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2569 โอกาสมีกำไร &gt; 40,400,589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40,400,589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แผนงานพัฒนากิจการสหกรณ์การเกษตรเขาย้อย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